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8"/>
  </p:notesMasterIdLst>
  <p:sldIdLst>
    <p:sldId id="256" r:id="rId5"/>
    <p:sldId id="275" r:id="rId6"/>
    <p:sldId id="257" r:id="rId7"/>
    <p:sldId id="258" r:id="rId8"/>
    <p:sldId id="259" r:id="rId9"/>
    <p:sldId id="260" r:id="rId10"/>
    <p:sldId id="272" r:id="rId11"/>
    <p:sldId id="261" r:id="rId12"/>
    <p:sldId id="270" r:id="rId13"/>
    <p:sldId id="273" r:id="rId14"/>
    <p:sldId id="274" r:id="rId15"/>
    <p:sldId id="264" r:id="rId16"/>
    <p:sldId id="265" r:id="rId17"/>
  </p:sldIdLst>
  <p:sldSz cx="18288000" cy="10287000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Disket Mono" charset="0"/>
      <p:regular r:id="rId23"/>
    </p:embeddedFont>
    <p:embeddedFont>
      <p:font typeface="Nirmala UI Semilight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51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B7A48-3259-4F38-821F-4D32911C0B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BCB9F-31ED-4D8D-8F85-79EE7A141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0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BCB9F-31ED-4D8D-8F85-79EE7A141E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3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11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90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70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30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54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21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857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0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26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92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569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71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891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83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66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3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863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0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1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56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47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6381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225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421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65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6465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191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121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305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68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2621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8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4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8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14.gif"/><Relationship Id="rId3" Type="http://schemas.openxmlformats.org/officeDocument/2006/relationships/image" Target="../media/image2.svg"/><Relationship Id="rId21" Type="http://schemas.openxmlformats.org/officeDocument/2006/relationships/image" Target="../media/image11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9.svg"/><Relationship Id="rId18" Type="http://schemas.openxmlformats.org/officeDocument/2006/relationships/image" Target="../media/image40.png"/><Relationship Id="rId26" Type="http://schemas.openxmlformats.org/officeDocument/2006/relationships/image" Target="../media/image13.gif"/><Relationship Id="rId3" Type="http://schemas.openxmlformats.org/officeDocument/2006/relationships/image" Target="../media/image2.svg"/><Relationship Id="rId21" Type="http://schemas.openxmlformats.org/officeDocument/2006/relationships/image" Target="../media/image67.svg"/><Relationship Id="rId34" Type="http://schemas.openxmlformats.org/officeDocument/2006/relationships/image" Target="../media/image21.svg"/><Relationship Id="rId7" Type="http://schemas.openxmlformats.org/officeDocument/2006/relationships/image" Target="../media/image53.svg"/><Relationship Id="rId12" Type="http://schemas.openxmlformats.org/officeDocument/2006/relationships/image" Target="../media/image37.png"/><Relationship Id="rId17" Type="http://schemas.openxmlformats.org/officeDocument/2006/relationships/image" Target="../media/image63.svg"/><Relationship Id="rId25" Type="http://schemas.openxmlformats.org/officeDocument/2006/relationships/image" Target="../media/image25.gif"/><Relationship Id="rId33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11" Type="http://schemas.openxmlformats.org/officeDocument/2006/relationships/image" Target="../media/image57.svg"/><Relationship Id="rId24" Type="http://schemas.openxmlformats.org/officeDocument/2006/relationships/image" Target="../media/image23.gif"/><Relationship Id="rId32" Type="http://schemas.openxmlformats.org/officeDocument/2006/relationships/image" Target="../media/image71.svg"/><Relationship Id="rId5" Type="http://schemas.openxmlformats.org/officeDocument/2006/relationships/image" Target="../media/image4.svg"/><Relationship Id="rId15" Type="http://schemas.openxmlformats.org/officeDocument/2006/relationships/image" Target="../media/image61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73.svg"/><Relationship Id="rId10" Type="http://schemas.openxmlformats.org/officeDocument/2006/relationships/image" Target="../media/image36.png"/><Relationship Id="rId19" Type="http://schemas.openxmlformats.org/officeDocument/2006/relationships/image" Target="../media/image65.svg"/><Relationship Id="rId31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55.svg"/><Relationship Id="rId14" Type="http://schemas.openxmlformats.org/officeDocument/2006/relationships/image" Target="../media/image38.png"/><Relationship Id="rId22" Type="http://schemas.openxmlformats.org/officeDocument/2006/relationships/image" Target="../media/image8.png"/><Relationship Id="rId27" Type="http://schemas.openxmlformats.org/officeDocument/2006/relationships/image" Target="../media/image20.png"/><Relationship Id="rId30" Type="http://schemas.openxmlformats.org/officeDocument/2006/relationships/image" Target="../media/image69.svg"/><Relationship Id="rId35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2" Type="http://schemas.openxmlformats.org/officeDocument/2006/relationships/image" Target="../media/image40.svg"/><Relationship Id="rId17" Type="http://schemas.openxmlformats.org/officeDocument/2006/relationships/image" Target="../media/image53.png"/><Relationship Id="rId2" Type="http://schemas.openxmlformats.org/officeDocument/2006/relationships/image" Target="../media/image3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27.png"/><Relationship Id="rId5" Type="http://schemas.openxmlformats.org/officeDocument/2006/relationships/image" Target="../media/image48.svg"/><Relationship Id="rId15" Type="http://schemas.openxmlformats.org/officeDocument/2006/relationships/image" Target="../media/image51.png"/><Relationship Id="rId10" Type="http://schemas.openxmlformats.org/officeDocument/2006/relationships/image" Target="../media/image51.svg"/><Relationship Id="rId1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32.png"/><Relationship Id="rId10" Type="http://schemas.openxmlformats.org/officeDocument/2006/relationships/image" Target="../media/image84.svg"/><Relationship Id="rId4" Type="http://schemas.openxmlformats.org/officeDocument/2006/relationships/image" Target="../media/image22.gif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94.svg"/><Relationship Id="rId18" Type="http://schemas.openxmlformats.org/officeDocument/2006/relationships/image" Target="../media/image27.png"/><Relationship Id="rId3" Type="http://schemas.openxmlformats.org/officeDocument/2006/relationships/image" Target="../media/image27.svg"/><Relationship Id="rId7" Type="http://schemas.openxmlformats.org/officeDocument/2006/relationships/image" Target="../media/image88.svg"/><Relationship Id="rId12" Type="http://schemas.openxmlformats.org/officeDocument/2006/relationships/image" Target="../media/image59.png"/><Relationship Id="rId17" Type="http://schemas.openxmlformats.org/officeDocument/2006/relationships/image" Target="../media/image55.svg"/><Relationship Id="rId2" Type="http://schemas.openxmlformats.org/officeDocument/2006/relationships/image" Target="../media/image18.png"/><Relationship Id="rId16" Type="http://schemas.openxmlformats.org/officeDocument/2006/relationships/image" Target="../media/image35.png"/><Relationship Id="rId20" Type="http://schemas.openxmlformats.org/officeDocument/2006/relationships/image" Target="../media/image6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5" Type="http://schemas.openxmlformats.org/officeDocument/2006/relationships/image" Target="../media/image4.svg"/><Relationship Id="rId10" Type="http://schemas.openxmlformats.org/officeDocument/2006/relationships/image" Target="../media/image58.png"/><Relationship Id="rId19" Type="http://schemas.openxmlformats.org/officeDocument/2006/relationships/image" Target="../media/image40.svg"/><Relationship Id="rId4" Type="http://schemas.openxmlformats.org/officeDocument/2006/relationships/image" Target="../media/image55.png"/><Relationship Id="rId9" Type="http://schemas.openxmlformats.org/officeDocument/2006/relationships/image" Target="../media/image90.sv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3.wdp"/><Relationship Id="rId7" Type="http://schemas.openxmlformats.org/officeDocument/2006/relationships/image" Target="../media/image9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11" Type="http://schemas.microsoft.com/office/2007/relationships/hdphoto" Target="../media/hdphoto2.wdp"/><Relationship Id="rId10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4.gif"/><Relationship Id="rId18" Type="http://schemas.openxmlformats.org/officeDocument/2006/relationships/image" Target="../media/image40.svg"/><Relationship Id="rId26" Type="http://schemas.openxmlformats.org/officeDocument/2006/relationships/slide" Target="slide8.xml"/><Relationship Id="rId3" Type="http://schemas.openxmlformats.org/officeDocument/2006/relationships/image" Target="../media/image27.svg"/><Relationship Id="rId21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image" Target="../media/image23.gif"/><Relationship Id="rId17" Type="http://schemas.openxmlformats.org/officeDocument/2006/relationships/image" Target="../media/image27.png"/><Relationship Id="rId25" Type="http://schemas.openxmlformats.org/officeDocument/2006/relationships/slide" Target="slide6.xml"/><Relationship Id="rId2" Type="http://schemas.openxmlformats.org/officeDocument/2006/relationships/image" Target="../media/image18.pn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22.gif"/><Relationship Id="rId24" Type="http://schemas.openxmlformats.org/officeDocument/2006/relationships/image" Target="../media/image46.svg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slide" Target="slide3.xml"/><Relationship Id="rId10" Type="http://schemas.openxmlformats.org/officeDocument/2006/relationships/image" Target="../media/image32.svg"/><Relationship Id="rId19" Type="http://schemas.openxmlformats.org/officeDocument/2006/relationships/image" Target="../media/image28.png"/><Relationship Id="rId4" Type="http://schemas.openxmlformats.org/officeDocument/2006/relationships/image" Target="../media/image19.gif"/><Relationship Id="rId9" Type="http://schemas.openxmlformats.org/officeDocument/2006/relationships/image" Target="../media/image21.png"/><Relationship Id="rId14" Type="http://schemas.openxmlformats.org/officeDocument/2006/relationships/image" Target="../media/image25.gif"/><Relationship Id="rId22" Type="http://schemas.openxmlformats.org/officeDocument/2006/relationships/image" Target="../media/image44.svg"/><Relationship Id="rId27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40.svg"/><Relationship Id="rId18" Type="http://schemas.openxmlformats.org/officeDocument/2006/relationships/image" Target="../media/image30.png"/><Relationship Id="rId3" Type="http://schemas.openxmlformats.org/officeDocument/2006/relationships/image" Target="../media/image27.svg"/><Relationship Id="rId21" Type="http://schemas.openxmlformats.org/officeDocument/2006/relationships/image" Target="../media/image33.jpeg"/><Relationship Id="rId12" Type="http://schemas.openxmlformats.org/officeDocument/2006/relationships/image" Target="../media/image27.png"/><Relationship Id="rId17" Type="http://schemas.openxmlformats.org/officeDocument/2006/relationships/image" Target="../media/image44.sv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20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8.svg"/><Relationship Id="rId5" Type="http://schemas.openxmlformats.org/officeDocument/2006/relationships/image" Target="../media/image48.svg"/><Relationship Id="rId15" Type="http://schemas.openxmlformats.org/officeDocument/2006/relationships/image" Target="../media/image42.svg"/><Relationship Id="rId10" Type="http://schemas.openxmlformats.org/officeDocument/2006/relationships/image" Target="../media/image26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22.gif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9.svg"/><Relationship Id="rId18" Type="http://schemas.openxmlformats.org/officeDocument/2006/relationships/image" Target="../media/image40.png"/><Relationship Id="rId26" Type="http://schemas.openxmlformats.org/officeDocument/2006/relationships/image" Target="../media/image13.gif"/><Relationship Id="rId3" Type="http://schemas.openxmlformats.org/officeDocument/2006/relationships/image" Target="../media/image2.svg"/><Relationship Id="rId21" Type="http://schemas.openxmlformats.org/officeDocument/2006/relationships/image" Target="../media/image67.svg"/><Relationship Id="rId34" Type="http://schemas.openxmlformats.org/officeDocument/2006/relationships/image" Target="../media/image21.svg"/><Relationship Id="rId7" Type="http://schemas.openxmlformats.org/officeDocument/2006/relationships/image" Target="../media/image53.svg"/><Relationship Id="rId12" Type="http://schemas.openxmlformats.org/officeDocument/2006/relationships/image" Target="../media/image37.png"/><Relationship Id="rId17" Type="http://schemas.openxmlformats.org/officeDocument/2006/relationships/image" Target="../media/image63.svg"/><Relationship Id="rId25" Type="http://schemas.openxmlformats.org/officeDocument/2006/relationships/image" Target="../media/image25.gif"/><Relationship Id="rId33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7.svg"/><Relationship Id="rId24" Type="http://schemas.openxmlformats.org/officeDocument/2006/relationships/image" Target="../media/image23.gif"/><Relationship Id="rId32" Type="http://schemas.openxmlformats.org/officeDocument/2006/relationships/image" Target="../media/image71.svg"/><Relationship Id="rId5" Type="http://schemas.openxmlformats.org/officeDocument/2006/relationships/image" Target="../media/image4.svg"/><Relationship Id="rId15" Type="http://schemas.openxmlformats.org/officeDocument/2006/relationships/image" Target="../media/image61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73.svg"/><Relationship Id="rId10" Type="http://schemas.openxmlformats.org/officeDocument/2006/relationships/image" Target="../media/image36.png"/><Relationship Id="rId19" Type="http://schemas.openxmlformats.org/officeDocument/2006/relationships/image" Target="../media/image65.svg"/><Relationship Id="rId31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55.svg"/><Relationship Id="rId14" Type="http://schemas.openxmlformats.org/officeDocument/2006/relationships/image" Target="../media/image38.png"/><Relationship Id="rId22" Type="http://schemas.openxmlformats.org/officeDocument/2006/relationships/image" Target="../media/image8.png"/><Relationship Id="rId27" Type="http://schemas.openxmlformats.org/officeDocument/2006/relationships/image" Target="../media/image20.png"/><Relationship Id="rId30" Type="http://schemas.openxmlformats.org/officeDocument/2006/relationships/image" Target="../media/image69.svg"/><Relationship Id="rId35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3" Type="http://schemas.openxmlformats.org/officeDocument/2006/relationships/image" Target="../media/image27.svg"/><Relationship Id="rId12" Type="http://schemas.openxmlformats.org/officeDocument/2006/relationships/image" Target="../media/image4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7.png"/><Relationship Id="rId10" Type="http://schemas.openxmlformats.org/officeDocument/2006/relationships/image" Target="../media/image51.svg"/><Relationship Id="rId4" Type="http://schemas.openxmlformats.org/officeDocument/2006/relationships/image" Target="../media/image32.png"/><Relationship Id="rId1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9.svg"/><Relationship Id="rId18" Type="http://schemas.openxmlformats.org/officeDocument/2006/relationships/image" Target="../media/image40.png"/><Relationship Id="rId26" Type="http://schemas.openxmlformats.org/officeDocument/2006/relationships/image" Target="../media/image13.gif"/><Relationship Id="rId3" Type="http://schemas.openxmlformats.org/officeDocument/2006/relationships/image" Target="../media/image2.svg"/><Relationship Id="rId21" Type="http://schemas.openxmlformats.org/officeDocument/2006/relationships/image" Target="../media/image67.svg"/><Relationship Id="rId34" Type="http://schemas.openxmlformats.org/officeDocument/2006/relationships/image" Target="../media/image21.svg"/><Relationship Id="rId7" Type="http://schemas.openxmlformats.org/officeDocument/2006/relationships/image" Target="../media/image53.svg"/><Relationship Id="rId12" Type="http://schemas.openxmlformats.org/officeDocument/2006/relationships/image" Target="../media/image37.png"/><Relationship Id="rId17" Type="http://schemas.openxmlformats.org/officeDocument/2006/relationships/image" Target="../media/image63.svg"/><Relationship Id="rId25" Type="http://schemas.openxmlformats.org/officeDocument/2006/relationships/image" Target="../media/image25.gif"/><Relationship Id="rId33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11" Type="http://schemas.openxmlformats.org/officeDocument/2006/relationships/image" Target="../media/image57.svg"/><Relationship Id="rId24" Type="http://schemas.openxmlformats.org/officeDocument/2006/relationships/image" Target="../media/image23.gif"/><Relationship Id="rId32" Type="http://schemas.openxmlformats.org/officeDocument/2006/relationships/image" Target="../media/image71.svg"/><Relationship Id="rId5" Type="http://schemas.openxmlformats.org/officeDocument/2006/relationships/image" Target="../media/image4.svg"/><Relationship Id="rId15" Type="http://schemas.openxmlformats.org/officeDocument/2006/relationships/image" Target="../media/image61.svg"/><Relationship Id="rId23" Type="http://schemas.openxmlformats.org/officeDocument/2006/relationships/image" Target="../media/image15.svg"/><Relationship Id="rId28" Type="http://schemas.openxmlformats.org/officeDocument/2006/relationships/image" Target="../media/image30.svg"/><Relationship Id="rId36" Type="http://schemas.openxmlformats.org/officeDocument/2006/relationships/image" Target="../media/image73.svg"/><Relationship Id="rId10" Type="http://schemas.openxmlformats.org/officeDocument/2006/relationships/image" Target="../media/image36.png"/><Relationship Id="rId19" Type="http://schemas.openxmlformats.org/officeDocument/2006/relationships/image" Target="../media/image65.svg"/><Relationship Id="rId31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55.svg"/><Relationship Id="rId14" Type="http://schemas.openxmlformats.org/officeDocument/2006/relationships/image" Target="../media/image38.png"/><Relationship Id="rId22" Type="http://schemas.openxmlformats.org/officeDocument/2006/relationships/image" Target="../media/image8.png"/><Relationship Id="rId27" Type="http://schemas.openxmlformats.org/officeDocument/2006/relationships/image" Target="../media/image20.png"/><Relationship Id="rId30" Type="http://schemas.openxmlformats.org/officeDocument/2006/relationships/image" Target="../media/image69.svg"/><Relationship Id="rId35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9.gif"/><Relationship Id="rId3" Type="http://schemas.openxmlformats.org/officeDocument/2006/relationships/image" Target="../media/image51.svg"/><Relationship Id="rId7" Type="http://schemas.openxmlformats.org/officeDocument/2006/relationships/image" Target="../media/image32.svg"/><Relationship Id="rId12" Type="http://schemas.openxmlformats.org/officeDocument/2006/relationships/image" Target="../media/image4.gif"/><Relationship Id="rId2" Type="http://schemas.openxmlformats.org/officeDocument/2006/relationships/image" Target="../media/image32.png"/><Relationship Id="rId16" Type="http://schemas.openxmlformats.org/officeDocument/2006/relationships/image" Target="../media/image4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78.svg"/><Relationship Id="rId5" Type="http://schemas.openxmlformats.org/officeDocument/2006/relationships/image" Target="../media/image30.svg"/><Relationship Id="rId15" Type="http://schemas.openxmlformats.org/officeDocument/2006/relationships/image" Target="../media/image47.gif"/><Relationship Id="rId10" Type="http://schemas.openxmlformats.org/officeDocument/2006/relationships/image" Target="../media/image45.png"/><Relationship Id="rId4" Type="http://schemas.openxmlformats.org/officeDocument/2006/relationships/image" Target="../media/image20.png"/><Relationship Id="rId9" Type="http://schemas.openxmlformats.org/officeDocument/2006/relationships/image" Target="../media/image27.sv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49.gif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3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flipH="1">
            <a:off x="4953000" y="879257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25744" y="6115484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68873" y="6111491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13082" y="6136966"/>
            <a:ext cx="2221897" cy="917038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511053" y="682309"/>
            <a:ext cx="1952265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 dirty="0" smtClean="0">
                <a:solidFill>
                  <a:srgbClr val="FF63D8"/>
                </a:solidFill>
                <a:latin typeface="Arcade Gamer"/>
              </a:rPr>
              <a:t>PBO</a:t>
            </a:r>
            <a:endParaRPr lang="en-US" sz="2199" dirty="0">
              <a:solidFill>
                <a:srgbClr val="FF63D8"/>
              </a:solidFill>
              <a:latin typeface="Arcade Gamer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429845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 b="-1010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445942" y="6532526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639714"/>
            <a:ext cx="1866718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 dirty="0">
                <a:solidFill>
                  <a:srgbClr val="585EFF"/>
                </a:solidFill>
                <a:latin typeface="Arcade Gamer"/>
              </a:rPr>
              <a:t>PEMAIN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34000" y="8724900"/>
            <a:ext cx="945264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5"/>
              </a:lnSpc>
              <a:spcBef>
                <a:spcPct val="0"/>
              </a:spcBef>
            </a:pPr>
            <a:r>
              <a:rPr lang="en-US" sz="2325" b="1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325" b="1" dirty="0" err="1" smtClean="0">
                <a:solidFill>
                  <a:srgbClr val="FFFFFF"/>
                </a:solidFill>
                <a:latin typeface="Disket Mono"/>
              </a:rPr>
              <a:t>Dosen</a:t>
            </a:r>
            <a:r>
              <a:rPr lang="en-US" sz="2325" b="1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325" b="1" dirty="0" err="1">
                <a:solidFill>
                  <a:srgbClr val="FFFFFF"/>
                </a:solidFill>
                <a:latin typeface="Disket Mono"/>
              </a:rPr>
              <a:t>pengampu</a:t>
            </a:r>
            <a:r>
              <a:rPr lang="en-US" sz="2325" b="1" dirty="0">
                <a:solidFill>
                  <a:srgbClr val="FFFFFF"/>
                </a:solidFill>
                <a:latin typeface="Disket Mono"/>
              </a:rPr>
              <a:t> : Freddy </a:t>
            </a:r>
            <a:r>
              <a:rPr lang="en-US" sz="2325" b="1" dirty="0" err="1">
                <a:solidFill>
                  <a:srgbClr val="FFFFFF"/>
                </a:solidFill>
                <a:latin typeface="Disket Mono"/>
              </a:rPr>
              <a:t>Wicaksono,M.Kom</a:t>
            </a:r>
            <a:endParaRPr lang="en-US" sz="2325" b="1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361856" y="2470934"/>
            <a:ext cx="13564288" cy="241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5"/>
              </a:lnSpc>
            </a:pPr>
            <a:r>
              <a:rPr lang="en-US" sz="6000" dirty="0" smtClean="0">
                <a:solidFill>
                  <a:srgbClr val="FF63D8"/>
                </a:solidFill>
                <a:latin typeface="Arcade Gamer"/>
              </a:rPr>
              <a:t>APLIKASI KALKULATOR USIA DENGAN PYTHON DAN FLET</a:t>
            </a:r>
            <a:endParaRPr lang="en-US" sz="6000" dirty="0">
              <a:solidFill>
                <a:srgbClr val="FF63D8"/>
              </a:solidFill>
              <a:latin typeface="Arcade Game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021769" y="682309"/>
            <a:ext cx="424446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 dirty="0" smtClean="0">
                <a:solidFill>
                  <a:srgbClr val="FFFFFF"/>
                </a:solidFill>
                <a:latin typeface="Arcade Gamer"/>
              </a:rPr>
              <a:t>KELOMPOK </a:t>
            </a:r>
            <a:r>
              <a:rPr lang="en-US" sz="2199" dirty="0" smtClean="0">
                <a:solidFill>
                  <a:srgbClr val="FFFFFF"/>
                </a:solidFill>
                <a:latin typeface="Arcade Gamer"/>
              </a:rPr>
              <a:t> 2</a:t>
            </a:r>
            <a:endParaRPr lang="en-US" sz="2199" dirty="0">
              <a:solidFill>
                <a:srgbClr val="FFFFFF"/>
              </a:solidFill>
              <a:latin typeface="Arcade Gam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 halaman agenda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2443961"/>
            <a:ext cx="12849901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800" dirty="0" smtClean="0">
                <a:solidFill>
                  <a:srgbClr val="FF63D8"/>
                </a:solidFill>
                <a:latin typeface="Arcade Gamer"/>
              </a:rPr>
              <a:t>PENGUJIAN </a:t>
            </a:r>
          </a:p>
          <a:p>
            <a:pPr algn="ctr">
              <a:lnSpc>
                <a:spcPts val="9520"/>
              </a:lnSpc>
            </a:pPr>
            <a:r>
              <a:rPr lang="en-US" sz="8800" dirty="0" smtClean="0">
                <a:solidFill>
                  <a:srgbClr val="FF63D8"/>
                </a:solidFill>
                <a:latin typeface="Arcade Gamer"/>
              </a:rPr>
              <a:t>DAN VALIDASI</a:t>
            </a:r>
            <a:endParaRPr lang="en-US" sz="8800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7" name="Freeform 27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 b="-10100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 b="-4299"/>
            </a:stretch>
          </a:blipFill>
        </p:spPr>
      </p:sp>
    </p:spTree>
    <p:extLst>
      <p:ext uri="{BB962C8B-B14F-4D97-AF65-F5344CB8AC3E}">
        <p14:creationId xmlns:p14="http://schemas.microsoft.com/office/powerpoint/2010/main" val="34989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0287000"/>
          </a:xfr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5159283" y="114300"/>
            <a:ext cx="6203304" cy="728215"/>
            <a:chOff x="0" y="0"/>
            <a:chExt cx="1633792" cy="628009"/>
          </a:xfrm>
        </p:grpSpPr>
        <p:sp>
          <p:nvSpPr>
            <p:cNvPr id="6" name="Freeform 4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5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1028700" y="8343900"/>
            <a:ext cx="3052218" cy="898377"/>
            <a:chOff x="0" y="-40958"/>
            <a:chExt cx="803876" cy="236609"/>
          </a:xfrm>
        </p:grpSpPr>
        <p:sp>
          <p:nvSpPr>
            <p:cNvPr id="9" name="Freeform 7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8"/>
            <p:cNvSpPr txBox="1"/>
            <p:nvPr/>
          </p:nvSpPr>
          <p:spPr>
            <a:xfrm>
              <a:off x="0" y="-40958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ke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halaman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agenda</a:t>
              </a:r>
            </a:p>
          </p:txBody>
        </p:sp>
      </p:grpSp>
      <p:sp>
        <p:nvSpPr>
          <p:cNvPr id="11" name="Freeform 9"/>
          <p:cNvSpPr/>
          <p:nvPr/>
        </p:nvSpPr>
        <p:spPr>
          <a:xfrm>
            <a:off x="5943600" y="1013154"/>
            <a:ext cx="4653693" cy="3839461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b="-162500"/>
            </a:stretch>
          </a:blipFill>
        </p:spPr>
      </p:sp>
      <p:sp>
        <p:nvSpPr>
          <p:cNvPr id="14" name="Freeform 12"/>
          <p:cNvSpPr/>
          <p:nvPr/>
        </p:nvSpPr>
        <p:spPr>
          <a:xfrm>
            <a:off x="6920437" y="1172458"/>
            <a:ext cx="3533054" cy="2119832"/>
          </a:xfrm>
          <a:custGeom>
            <a:avLst/>
            <a:gdLst/>
            <a:ahLst/>
            <a:cxnLst/>
            <a:rect l="l" t="t" r="r" b="b"/>
            <a:pathLst>
              <a:path w="6350000" h="3810000">
                <a:moveTo>
                  <a:pt x="5715000" y="19050"/>
                </a:moveTo>
                <a:cubicBezTo>
                  <a:pt x="6054090" y="19050"/>
                  <a:pt x="6330950" y="295910"/>
                  <a:pt x="6330950" y="635000"/>
                </a:cubicBezTo>
                <a:lnTo>
                  <a:pt x="6330950" y="3175000"/>
                </a:lnTo>
                <a:cubicBezTo>
                  <a:pt x="6330950" y="3514090"/>
                  <a:pt x="6054090" y="3790950"/>
                  <a:pt x="5715000" y="3790950"/>
                </a:cubicBezTo>
                <a:lnTo>
                  <a:pt x="635000" y="3790950"/>
                </a:lnTo>
                <a:cubicBezTo>
                  <a:pt x="295910" y="3790950"/>
                  <a:pt x="19050" y="3514090"/>
                  <a:pt x="19050" y="3175000"/>
                </a:cubicBezTo>
                <a:lnTo>
                  <a:pt x="19050" y="635000"/>
                </a:lnTo>
                <a:cubicBezTo>
                  <a:pt x="19050" y="295910"/>
                  <a:pt x="295910" y="19050"/>
                  <a:pt x="635000" y="19050"/>
                </a:cubicBezTo>
                <a:lnTo>
                  <a:pt x="5715000" y="19050"/>
                </a:lnTo>
                <a:moveTo>
                  <a:pt x="5715000" y="0"/>
                </a:moveTo>
                <a:lnTo>
                  <a:pt x="635000" y="0"/>
                </a:lnTo>
                <a:cubicBezTo>
                  <a:pt x="284480" y="0"/>
                  <a:pt x="0" y="284480"/>
                  <a:pt x="0" y="635000"/>
                </a:cubicBezTo>
                <a:lnTo>
                  <a:pt x="0" y="3175000"/>
                </a:lnTo>
                <a:cubicBezTo>
                  <a:pt x="0" y="3525520"/>
                  <a:pt x="284480" y="3810000"/>
                  <a:pt x="635000" y="3810000"/>
                </a:cubicBezTo>
                <a:lnTo>
                  <a:pt x="5715000" y="3810000"/>
                </a:lnTo>
                <a:cubicBezTo>
                  <a:pt x="6065520" y="3810000"/>
                  <a:pt x="6350000" y="3525520"/>
                  <a:pt x="6350000" y="3175000"/>
                </a:cubicBezTo>
                <a:lnTo>
                  <a:pt x="6350000" y="635000"/>
                </a:lnTo>
                <a:cubicBezTo>
                  <a:pt x="6350000" y="284480"/>
                  <a:pt x="6065520" y="0"/>
                  <a:pt x="5715000" y="0"/>
                </a:cubicBezTo>
                <a:lnTo>
                  <a:pt x="5715000" y="0"/>
                </a:lnTo>
                <a:close/>
              </a:path>
            </a:pathLst>
          </a:custGeom>
          <a:solidFill>
            <a:srgbClr val="CB34A5"/>
          </a:solidFill>
        </p:spPr>
      </p:sp>
      <p:sp>
        <p:nvSpPr>
          <p:cNvPr id="15" name="Freeform 13"/>
          <p:cNvSpPr/>
          <p:nvPr/>
        </p:nvSpPr>
        <p:spPr>
          <a:xfrm>
            <a:off x="12408456" y="2547108"/>
            <a:ext cx="4812744" cy="5110992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6"/>
                </a:lnTo>
                <a:lnTo>
                  <a:pt x="0" y="2425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b="-162500"/>
            </a:stretch>
          </a:blipFill>
        </p:spPr>
      </p:sp>
      <p:sp>
        <p:nvSpPr>
          <p:cNvPr id="23" name="Freeform 21"/>
          <p:cNvSpPr/>
          <p:nvPr/>
        </p:nvSpPr>
        <p:spPr>
          <a:xfrm flipH="1">
            <a:off x="5675572" y="321503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2"/>
          <p:cNvGrpSpPr/>
          <p:nvPr/>
        </p:nvGrpSpPr>
        <p:grpSpPr>
          <a:xfrm>
            <a:off x="12057986" y="1362648"/>
            <a:ext cx="5239414" cy="809052"/>
            <a:chOff x="0" y="0"/>
            <a:chExt cx="1633792" cy="628009"/>
          </a:xfrm>
        </p:grpSpPr>
        <p:sp>
          <p:nvSpPr>
            <p:cNvPr id="25" name="Freeform 23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26" name="TextBox 24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id="27" name="Freeform 25"/>
          <p:cNvSpPr/>
          <p:nvPr/>
        </p:nvSpPr>
        <p:spPr>
          <a:xfrm flipH="1">
            <a:off x="12457372" y="1605362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6"/>
          <p:cNvGrpSpPr/>
          <p:nvPr/>
        </p:nvGrpSpPr>
        <p:grpSpPr>
          <a:xfrm>
            <a:off x="5004911" y="5219700"/>
            <a:ext cx="6203304" cy="623150"/>
            <a:chOff x="0" y="0"/>
            <a:chExt cx="1633792" cy="628009"/>
          </a:xfrm>
        </p:grpSpPr>
        <p:sp>
          <p:nvSpPr>
            <p:cNvPr id="29" name="Freeform 27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30" name="TextBox 28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id="31" name="Freeform 29"/>
          <p:cNvSpPr/>
          <p:nvPr/>
        </p:nvSpPr>
        <p:spPr>
          <a:xfrm flipH="1">
            <a:off x="5464694" y="5377922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0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1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2"/>
          <p:cNvSpPr txBox="1"/>
          <p:nvPr/>
        </p:nvSpPr>
        <p:spPr>
          <a:xfrm>
            <a:off x="381000" y="2351931"/>
            <a:ext cx="4158528" cy="5001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3600" dirty="0" smtClean="0">
                <a:solidFill>
                  <a:srgbClr val="FF63D8"/>
                </a:solidFill>
                <a:latin typeface="Disket Mono" charset="0"/>
              </a:rPr>
              <a:t>CONTOH PENGGUNAAN PROGRAM MENGGUNAKAN GAMBAR :</a:t>
            </a:r>
            <a:endParaRPr lang="en-US" sz="3600" dirty="0">
              <a:solidFill>
                <a:srgbClr val="FF63D8"/>
              </a:solidFill>
              <a:latin typeface="Disket Mono" charset="0"/>
            </a:endParaRPr>
          </a:p>
        </p:txBody>
      </p:sp>
      <p:sp>
        <p:nvSpPr>
          <p:cNvPr id="36" name="TextBox 34"/>
          <p:cNvSpPr txBox="1"/>
          <p:nvPr/>
        </p:nvSpPr>
        <p:spPr>
          <a:xfrm>
            <a:off x="6165713" y="275242"/>
            <a:ext cx="5042502" cy="40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Masukkan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Sekarang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39" name="TextBox 37"/>
          <p:cNvSpPr txBox="1"/>
          <p:nvPr/>
        </p:nvSpPr>
        <p:spPr>
          <a:xfrm>
            <a:off x="6006498" y="5295900"/>
            <a:ext cx="504250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Masukan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Kelahiran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42" name="TextBox 40"/>
          <p:cNvSpPr txBox="1"/>
          <p:nvPr/>
        </p:nvSpPr>
        <p:spPr>
          <a:xfrm>
            <a:off x="12940698" y="1507083"/>
            <a:ext cx="504250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Hasil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Akhir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Program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  <p:pic>
        <p:nvPicPr>
          <p:cNvPr id="49" name="Picture 48"/>
          <p:cNvPicPr/>
          <p:nvPr/>
        </p:nvPicPr>
        <p:blipFill rotWithShape="1">
          <a:blip r:embed="rId15"/>
          <a:srcRect l="17679" t="23271" r="46611" b="10063"/>
          <a:stretch/>
        </p:blipFill>
        <p:spPr bwMode="auto">
          <a:xfrm>
            <a:off x="6184763" y="1172458"/>
            <a:ext cx="4268728" cy="35138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1" name="Freeform 9"/>
          <p:cNvSpPr/>
          <p:nvPr/>
        </p:nvSpPr>
        <p:spPr>
          <a:xfrm>
            <a:off x="5934088" y="6028439"/>
            <a:ext cx="4653693" cy="3839461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b="-162500"/>
            </a:stretch>
          </a:blipFill>
        </p:spPr>
      </p:sp>
      <p:pic>
        <p:nvPicPr>
          <p:cNvPr id="50" name="Picture 49"/>
          <p:cNvPicPr/>
          <p:nvPr/>
        </p:nvPicPr>
        <p:blipFill rotWithShape="1">
          <a:blip r:embed="rId16"/>
          <a:srcRect l="18032" t="23585" r="46611" b="9749"/>
          <a:stretch/>
        </p:blipFill>
        <p:spPr bwMode="auto">
          <a:xfrm>
            <a:off x="6184763" y="6210300"/>
            <a:ext cx="4268728" cy="3505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17"/>
          <a:srcRect l="16087" t="15410" r="48379" b="18867"/>
          <a:stretch/>
        </p:blipFill>
        <p:spPr bwMode="auto">
          <a:xfrm>
            <a:off x="12725400" y="2705100"/>
            <a:ext cx="4191000" cy="4800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15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1435" y="1409700"/>
            <a:ext cx="16945130" cy="7923759"/>
            <a:chOff x="0" y="0"/>
            <a:chExt cx="4462915" cy="2086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2915" cy="2086916"/>
            </a:xfrm>
            <a:custGeom>
              <a:avLst/>
              <a:gdLst/>
              <a:ahLst/>
              <a:cxnLst/>
              <a:rect l="l" t="t" r="r" b="b"/>
              <a:pathLst>
                <a:path w="4462915" h="2086916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66459" y="1638300"/>
            <a:ext cx="708660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dirty="0" smtClean="0">
                <a:solidFill>
                  <a:srgbClr val="FF63D8"/>
                </a:solidFill>
                <a:latin typeface="Arcade Gamer"/>
              </a:rPr>
              <a:t>KESIMPULAN</a:t>
            </a:r>
            <a:endParaRPr lang="en-US" sz="6999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435" y="661978"/>
            <a:ext cx="744368" cy="331244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990600" y="8420100"/>
            <a:ext cx="3052218" cy="717550"/>
            <a:chOff x="0" y="0"/>
            <a:chExt cx="803876" cy="1889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ke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halaman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agenda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143000" y="2912303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52916" y="2785715"/>
            <a:ext cx="15582742" cy="4796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Dalam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pengembangan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Disket Mono"/>
              </a:rPr>
              <a:t>kalkulator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 USIA </a:t>
            </a:r>
            <a:r>
              <a:rPr lang="en-US" sz="2000" dirty="0" err="1" smtClean="0">
                <a:solidFill>
                  <a:srgbClr val="FFFFFF"/>
                </a:solidFill>
                <a:latin typeface="Disket Mono"/>
              </a:rPr>
              <a:t>menggunakan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Flet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Python, kami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berhasil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mengimplementasikan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sebuah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sederhana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interaktif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ramah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. </a:t>
            </a:r>
            <a:endParaRPr lang="en-US" sz="2000" dirty="0" smtClean="0">
              <a:solidFill>
                <a:srgbClr val="FFFFFF"/>
              </a:solidFill>
              <a:latin typeface="Disket Mono"/>
            </a:endParaRPr>
          </a:p>
          <a:p>
            <a:pPr algn="just">
              <a:lnSpc>
                <a:spcPts val="3360"/>
              </a:lnSpc>
            </a:pPr>
            <a:endParaRPr lang="en-US" sz="2000" dirty="0">
              <a:solidFill>
                <a:srgbClr val="FFFFFF"/>
              </a:solidFill>
              <a:latin typeface="Disket Mono"/>
            </a:endParaRPr>
          </a:p>
          <a:p>
            <a:pPr algn="just">
              <a:lnSpc>
                <a:spcPts val="3360"/>
              </a:lnSpc>
            </a:pP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Melalui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dapat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dengan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mudah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menghitung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USIA </a:t>
            </a:r>
            <a:r>
              <a:rPr lang="en-US" sz="2000" dirty="0" err="1" smtClean="0">
                <a:solidFill>
                  <a:srgbClr val="FFFFFF"/>
                </a:solidFill>
                <a:latin typeface="Disket Mono"/>
              </a:rPr>
              <a:t>mereka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berdasarkan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kelahiran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modul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Flet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memungkinkan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kami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membuat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antarmuka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responsif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tanpa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harus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terlalu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mendalami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kerumitan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pengembangan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antarmuka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.</a:t>
            </a:r>
          </a:p>
          <a:p>
            <a:pPr algn="just">
              <a:lnSpc>
                <a:spcPts val="3360"/>
              </a:lnSpc>
            </a:pPr>
            <a:endParaRPr lang="en-GB" sz="2000" dirty="0">
              <a:solidFill>
                <a:srgbClr val="FFFFFF"/>
              </a:solidFill>
              <a:latin typeface="Disket Mono"/>
            </a:endParaRPr>
          </a:p>
          <a:p>
            <a:pPr algn="just">
              <a:lnSpc>
                <a:spcPts val="3360"/>
              </a:lnSpc>
            </a:pP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Kalkulator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USIA </a:t>
            </a:r>
            <a:r>
              <a:rPr lang="en-US" sz="2000" dirty="0" err="1" smtClean="0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0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memiliki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beberapa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fitur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menarik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termasuk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penanganan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kesalahan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baik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batasan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kelahiran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terkendali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dialog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informasi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ramah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dapat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memasukkan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kelahiran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mereka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dan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memberikan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informasi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umur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mereka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secara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akurat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.</a:t>
            </a:r>
            <a:endParaRPr lang="en-US" sz="20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790858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232441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674023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115605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557187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664300" y="661011"/>
            <a:ext cx="1952265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PEMAIN 2</a:t>
            </a:r>
          </a:p>
        </p:txBody>
      </p:sp>
      <p:sp>
        <p:nvSpPr>
          <p:cNvPr id="31" name="Freeform 31"/>
          <p:cNvSpPr/>
          <p:nvPr/>
        </p:nvSpPr>
        <p:spPr>
          <a:xfrm>
            <a:off x="13577264" y="649239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6627910" y="692023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SKOR TERTINGGI 2500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1971213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99006" y="-1298925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615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666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1353800" y="8186651"/>
            <a:ext cx="4457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011400" y="8186651"/>
            <a:ext cx="32766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175823" y="2557640"/>
            <a:ext cx="8429262" cy="1967626"/>
            <a:chOff x="0" y="133477"/>
            <a:chExt cx="11239015" cy="262350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33477"/>
              <a:ext cx="11239015" cy="1438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4"/>
                </a:lnSpc>
              </a:pPr>
              <a:r>
                <a:rPr lang="en-US" sz="7075">
                  <a:solidFill>
                    <a:srgbClr val="FF63D8"/>
                  </a:solidFill>
                  <a:latin typeface="Arcade Gamer"/>
                </a:rPr>
                <a:t>TERIMA KASIH!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39630"/>
              <a:ext cx="11239015" cy="617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GB" sz="4000" dirty="0">
                  <a:solidFill>
                    <a:srgbClr val="FFFFFF"/>
                  </a:solidFill>
                  <a:latin typeface="Arcade Gamer"/>
                </a:rPr>
                <a:t>DO YOU HAVE ANY </a:t>
              </a:r>
              <a:r>
                <a:rPr lang="en-GB" sz="4000" dirty="0" smtClean="0">
                  <a:solidFill>
                    <a:srgbClr val="FFFFFF"/>
                  </a:solidFill>
                  <a:latin typeface="Arcade Gamer"/>
                </a:rPr>
                <a:t>QUESTIONS ?</a:t>
              </a:r>
              <a:endParaRPr lang="en-US" sz="4000" dirty="0">
                <a:solidFill>
                  <a:srgbClr val="FFFFFF"/>
                </a:solidFill>
                <a:latin typeface="Arcade Game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00800" y="6210300"/>
            <a:ext cx="6020125" cy="2514600"/>
            <a:chOff x="0" y="0"/>
            <a:chExt cx="1035847" cy="6000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endParaRPr lang="en-US" sz="3600" dirty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Disket Mono" charset="0"/>
                </a:rPr>
                <a:t>Serly</a:t>
              </a: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Disket Mono" charset="0"/>
                </a:rPr>
                <a:t>Nefriady</a:t>
              </a: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endParaRPr lang="en-US" sz="3600" dirty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Disket Mono" charset="0"/>
                </a:rPr>
                <a:t>chaniago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	 </a:t>
              </a: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endParaRPr lang="en-US" sz="3600" dirty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(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220511092)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flipH="1">
            <a:off x="1028700" y="110063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438075" y="2552700"/>
            <a:ext cx="6020125" cy="2500089"/>
            <a:chOff x="0" y="0"/>
            <a:chExt cx="1035847" cy="6000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Disket Mono" charset="0"/>
                </a:rPr>
                <a:t>Shindy</a:t>
              </a: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Disket Mono" charset="0"/>
                </a:rPr>
                <a:t>Zp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	          		</a:t>
              </a:r>
              <a:endParaRPr lang="en-US" sz="3600" dirty="0" smtClean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(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220511004)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213184" y="2540646"/>
            <a:ext cx="6017416" cy="2598576"/>
            <a:chOff x="0" y="-28575"/>
            <a:chExt cx="812800" cy="841375"/>
          </a:xfrm>
        </p:grpSpPr>
        <p:sp>
          <p:nvSpPr>
            <p:cNvPr id="32" name="Freeform 32"/>
            <p:cNvSpPr/>
            <p:nvPr/>
          </p:nvSpPr>
          <p:spPr>
            <a:xfrm>
              <a:off x="0" y="-2467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Disket Mono" charset="0"/>
                </a:rPr>
                <a:t>Ridho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Disket Mono" charset="0"/>
                </a:rPr>
                <a:t>Mauliddani</a:t>
              </a: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 </a:t>
              </a:r>
            </a:p>
            <a:p>
              <a:pPr algn="ctr">
                <a:lnSpc>
                  <a:spcPts val="2100"/>
                </a:lnSpc>
              </a:pPr>
              <a:endParaRPr lang="en-US" sz="3600" dirty="0">
                <a:solidFill>
                  <a:srgbClr val="000000"/>
                </a:solidFill>
                <a:latin typeface="Disket Mono" charset="0"/>
              </a:endParaRPr>
            </a:p>
            <a:p>
              <a:pPr algn="ctr">
                <a:lnSpc>
                  <a:spcPts val="21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Disket Mono" charset="0"/>
                </a:rPr>
                <a:t>(220511101</a:t>
              </a:r>
              <a:r>
                <a:rPr lang="en-US" sz="3600" dirty="0">
                  <a:solidFill>
                    <a:srgbClr val="000000"/>
                  </a:solidFill>
                  <a:latin typeface="Disket Mono" charset="0"/>
                </a:rPr>
                <a:t>)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81442" y="1028700"/>
            <a:ext cx="656399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cade Gamer"/>
              </a:rPr>
              <a:t>KELOMPOK 2</a:t>
            </a:r>
            <a:endParaRPr lang="en-US" sz="3000" dirty="0">
              <a:solidFill>
                <a:srgbClr val="FFFFFF"/>
              </a:solidFill>
              <a:latin typeface="Arcade Gamer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992" y="5601381"/>
            <a:ext cx="1217837" cy="121783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71" y="1813464"/>
            <a:ext cx="1238332" cy="12383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142" y="1638880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6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827317"/>
            <a:ext cx="16230600" cy="2672067"/>
            <a:chOff x="0" y="0"/>
            <a:chExt cx="4274726" cy="7037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703754"/>
            </a:xfrm>
            <a:custGeom>
              <a:avLst/>
              <a:gdLst/>
              <a:ahLst/>
              <a:cxnLst/>
              <a:rect l="l" t="t" r="r" b="b"/>
              <a:pathLst>
                <a:path w="4274726" h="703754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46664" y="5629604"/>
            <a:ext cx="821672" cy="87740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28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19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10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01700" y="6912088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410700" y="300668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9465127"/>
            <a:ext cx="21945600" cy="1103930"/>
            <a:chOff x="0" y="0"/>
            <a:chExt cx="29260800" cy="14719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5045843" y="5638524"/>
            <a:ext cx="769314" cy="859569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251760" y="572874"/>
            <a:ext cx="1211480" cy="624416"/>
            <a:chOff x="0" y="0"/>
            <a:chExt cx="1615307" cy="832555"/>
          </a:xfrm>
        </p:grpSpPr>
        <p:sp>
          <p:nvSpPr>
            <p:cNvPr id="26" name="TextBox 26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27" name="Freeform 27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xmlns="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5209095" y="713838"/>
            <a:ext cx="862336" cy="327152"/>
            <a:chOff x="0" y="0"/>
            <a:chExt cx="1149782" cy="436203"/>
          </a:xfrm>
        </p:grpSpPr>
        <p:sp>
          <p:nvSpPr>
            <p:cNvPr id="29" name="TextBox 29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3881134" y="688074"/>
            <a:ext cx="908861" cy="327152"/>
            <a:chOff x="0" y="0"/>
            <a:chExt cx="1211815" cy="436203"/>
          </a:xfrm>
        </p:grpSpPr>
        <p:sp>
          <p:nvSpPr>
            <p:cNvPr id="32" name="TextBox 32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9963442" y="2896651"/>
            <a:ext cx="65639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Arcade Gamer"/>
              </a:rPr>
              <a:t>TOPIK BAHASAN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219700" y="7670336"/>
            <a:ext cx="365760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  <a:hlinkClick r:id="rId25" action="ppaction://hlinksldjump"/>
              </a:rPr>
              <a:t>Deskripsi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  <a:hlinkClick r:id="rId25" action="ppaction://hlinksldjump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  <a:hlinkClick r:id="rId25" action="ppaction://hlinksldjump"/>
              </a:rPr>
              <a:t>Kalkulator</a:t>
            </a:r>
            <a:r>
              <a:rPr lang="en-US" sz="2400" dirty="0">
                <a:solidFill>
                  <a:srgbClr val="FFFFFF"/>
                </a:solidFill>
                <a:latin typeface="Disket Mono"/>
                <a:hlinkClick r:id="rId25" action="ppaction://hlinksldjump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  <a:hlinkClick r:id="rId25" action="ppaction://hlinksldjump"/>
              </a:rPr>
              <a:t>USIA</a:t>
            </a:r>
            <a:endParaRPr lang="en-US" sz="2400" dirty="0">
              <a:solidFill>
                <a:srgbClr val="FFFFFF"/>
              </a:solidFill>
              <a:latin typeface="Disket Mono"/>
              <a:hlinkClick r:id="rId25" action="ppaction://hlinksldjump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410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Disket Mono"/>
                <a:hlinkClick r:id="rId26" action="ppaction://hlinksldjump"/>
              </a:rPr>
              <a:t>Struktur</a:t>
            </a:r>
            <a:r>
              <a:rPr lang="en-US" sz="2400" dirty="0">
                <a:solidFill>
                  <a:srgbClr val="FFFFFF"/>
                </a:solidFill>
                <a:latin typeface="Disket Mono"/>
                <a:hlinkClick r:id="rId26" action="ppaction://hlinksldjump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  <a:hlinkClick r:id="rId26" action="ppaction://hlinksldjump"/>
              </a:rPr>
              <a:t>Kode</a:t>
            </a:r>
            <a:endParaRPr lang="en-US" sz="2400" dirty="0">
              <a:solidFill>
                <a:srgbClr val="FFFFFF"/>
              </a:solidFill>
              <a:latin typeface="Disket Mono"/>
              <a:hlinkClick r:id="rId26" action="ppaction://hlinksldjump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601700" y="7670336"/>
            <a:ext cx="3657600" cy="84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Disket Mono"/>
                <a:hlinkClick r:id="rId27" action="ppaction://hlinksldjump"/>
              </a:rPr>
              <a:t>Pengujian</a:t>
            </a:r>
            <a:r>
              <a:rPr lang="en-US" sz="2400" dirty="0">
                <a:solidFill>
                  <a:srgbClr val="FFFFFF"/>
                </a:solidFill>
                <a:latin typeface="Disket Mono"/>
                <a:hlinkClick r:id="rId27" action="ppaction://hlinksldjump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  <a:hlinkClick r:id="rId27" action="ppaction://hlinksldjump"/>
              </a:rPr>
              <a:t>dan</a:t>
            </a:r>
            <a:r>
              <a:rPr lang="en-US" sz="2400" dirty="0">
                <a:solidFill>
                  <a:srgbClr val="FFFFFF"/>
                </a:solidFill>
                <a:latin typeface="Disket Mono"/>
                <a:hlinkClick r:id="rId27" action="ppaction://hlinksldjump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  <a:hlinkClick r:id="rId27" action="ppaction://hlinksldjump"/>
              </a:rPr>
              <a:t>Validasi</a:t>
            </a:r>
            <a:endParaRPr lang="en-US" sz="2400" dirty="0">
              <a:solidFill>
                <a:srgbClr val="FFFFFF"/>
              </a:solidFill>
              <a:latin typeface="Disket Mono"/>
              <a:hlinkClick r:id="rId27" action="ppaction://hlinksldjump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659634" y="2510570"/>
            <a:ext cx="7217666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 dirty="0">
                <a:solidFill>
                  <a:srgbClr val="FF63D8"/>
                </a:solidFill>
                <a:latin typeface="Arcade Gamer"/>
              </a:rPr>
              <a:t>AGENDA</a:t>
            </a:r>
          </a:p>
        </p:txBody>
      </p:sp>
      <p:sp>
        <p:nvSpPr>
          <p:cNvPr id="40" name="TextBox 38"/>
          <p:cNvSpPr txBox="1"/>
          <p:nvPr/>
        </p:nvSpPr>
        <p:spPr>
          <a:xfrm>
            <a:off x="1028700" y="7730154"/>
            <a:ext cx="3657600" cy="84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0070C0"/>
                </a:solidFill>
                <a:latin typeface="Disket Mono"/>
                <a:hlinkClick r:id="rId28" action="ppaction://hlinksldjump"/>
              </a:rPr>
              <a:t>Pengertian</a:t>
            </a:r>
            <a:r>
              <a:rPr lang="en-US" sz="2400" dirty="0">
                <a:solidFill>
                  <a:srgbClr val="0070C0"/>
                </a:solidFill>
                <a:latin typeface="Disket Mono"/>
                <a:hlinkClick r:id="rId28" action="ppaction://hlinksldjump"/>
              </a:rPr>
              <a:t> </a:t>
            </a:r>
          </a:p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0070C0"/>
                </a:solidFill>
                <a:latin typeface="Disket Mono"/>
                <a:hlinkClick r:id="rId28" action="ppaction://hlinksldjump"/>
              </a:rPr>
              <a:t>Flet</a:t>
            </a:r>
            <a:endParaRPr lang="en-US" sz="2400" dirty="0">
              <a:solidFill>
                <a:srgbClr val="0070C0"/>
              </a:solidFill>
              <a:latin typeface="Disket Mono"/>
              <a:hlinkClick r:id="rId28" action="ppaction://hlinksldjum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07632" y="1949135"/>
            <a:ext cx="6451668" cy="10752781"/>
          </a:xfrm>
          <a:custGeom>
            <a:avLst/>
            <a:gdLst/>
            <a:ahLst/>
            <a:cxnLst/>
            <a:rect l="l" t="t" r="r" b="b"/>
            <a:pathLst>
              <a:path w="6451668" h="10752781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57200" y="4357216"/>
            <a:ext cx="9829800" cy="4901084"/>
            <a:chOff x="0" y="0"/>
            <a:chExt cx="2254613" cy="10504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4613" cy="1050460"/>
            </a:xfrm>
            <a:custGeom>
              <a:avLst/>
              <a:gdLst/>
              <a:ahLst/>
              <a:cxnLst/>
              <a:rect l="l" t="t" r="r" b="b"/>
              <a:pathLst>
                <a:path w="2254613" h="1050460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54613" cy="110761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just">
                <a:lnSpc>
                  <a:spcPts val="3359"/>
                </a:lnSpc>
              </a:pPr>
              <a:endParaRPr lang="en-US" sz="1600" dirty="0" smtClean="0"/>
            </a:p>
            <a:p>
              <a:pPr algn="just">
                <a:lnSpc>
                  <a:spcPts val="3359"/>
                </a:lnSpc>
              </a:pP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   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Flet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Adalah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Sebuah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Toolkit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Pengembangan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Antarmuka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Pengguna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(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Ui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Toolkit) Yang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Sederhana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Dan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Ringan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Untuk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Aplikasi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Desktop Python.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Dikembangkan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Oleh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Komunitas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Python,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Flet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Dirancang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Agar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Mudah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Digunakan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Dan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Memungkinkan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Pengembang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Membuat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Aplikasi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Desktop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Dengan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Cepat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Tanpa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Harus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Menghadapi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Kompleksitas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Yang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Terkadang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Dimiliki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Oleh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Toolkit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Pengembangan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Antarmuka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Pengguna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latin typeface="Disket Mono"/>
                </a:rPr>
                <a:t>Lainnya</a:t>
              </a:r>
              <a:r>
                <a:rPr lang="en-US" sz="2000" dirty="0" smtClean="0">
                  <a:solidFill>
                    <a:srgbClr val="FFFFFF"/>
                  </a:solidFill>
                  <a:latin typeface="Disket Mono"/>
                </a:rPr>
                <a:t>.</a:t>
              </a:r>
              <a:endParaRPr lang="en-US" sz="2000" dirty="0">
                <a:solidFill>
                  <a:srgbClr val="FFFFFF"/>
                </a:solidFill>
                <a:latin typeface="Disket Mono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1050460" y="2191889"/>
            <a:ext cx="5966012" cy="3579606"/>
          </a:xfrm>
          <a:custGeom>
            <a:avLst/>
            <a:gdLst/>
            <a:ahLst/>
            <a:cxnLst/>
            <a:rect l="l" t="t" r="r" b="b"/>
            <a:pathLst>
              <a:path w="6350000" h="3810000">
                <a:moveTo>
                  <a:pt x="5715000" y="19050"/>
                </a:moveTo>
                <a:cubicBezTo>
                  <a:pt x="6054090" y="19050"/>
                  <a:pt x="6330950" y="295910"/>
                  <a:pt x="6330950" y="635000"/>
                </a:cubicBezTo>
                <a:lnTo>
                  <a:pt x="6330950" y="3175000"/>
                </a:lnTo>
                <a:cubicBezTo>
                  <a:pt x="6330950" y="3514090"/>
                  <a:pt x="6054090" y="3790950"/>
                  <a:pt x="5715000" y="3790950"/>
                </a:cubicBezTo>
                <a:lnTo>
                  <a:pt x="635000" y="3790950"/>
                </a:lnTo>
                <a:cubicBezTo>
                  <a:pt x="295910" y="3790950"/>
                  <a:pt x="19050" y="3514090"/>
                  <a:pt x="19050" y="3175000"/>
                </a:cubicBezTo>
                <a:lnTo>
                  <a:pt x="19050" y="635000"/>
                </a:lnTo>
                <a:cubicBezTo>
                  <a:pt x="19050" y="295910"/>
                  <a:pt x="295910" y="19050"/>
                  <a:pt x="635000" y="19050"/>
                </a:cubicBezTo>
                <a:lnTo>
                  <a:pt x="5715000" y="19050"/>
                </a:lnTo>
                <a:moveTo>
                  <a:pt x="5715000" y="0"/>
                </a:moveTo>
                <a:lnTo>
                  <a:pt x="635000" y="0"/>
                </a:lnTo>
                <a:cubicBezTo>
                  <a:pt x="284480" y="0"/>
                  <a:pt x="0" y="284480"/>
                  <a:pt x="0" y="635000"/>
                </a:cubicBezTo>
                <a:lnTo>
                  <a:pt x="0" y="3175000"/>
                </a:lnTo>
                <a:cubicBezTo>
                  <a:pt x="0" y="3525520"/>
                  <a:pt x="284480" y="3810000"/>
                  <a:pt x="635000" y="3810000"/>
                </a:cubicBezTo>
                <a:lnTo>
                  <a:pt x="5715000" y="3810000"/>
                </a:lnTo>
                <a:cubicBezTo>
                  <a:pt x="6065520" y="3810000"/>
                  <a:pt x="6350000" y="3525520"/>
                  <a:pt x="6350000" y="3175000"/>
                </a:cubicBezTo>
                <a:lnTo>
                  <a:pt x="6350000" y="635000"/>
                </a:lnTo>
                <a:cubicBezTo>
                  <a:pt x="6350000" y="284480"/>
                  <a:pt x="6065520" y="0"/>
                  <a:pt x="5715000" y="0"/>
                </a:cubicBezTo>
                <a:lnTo>
                  <a:pt x="5715000" y="0"/>
                </a:lnTo>
                <a:close/>
              </a:path>
            </a:pathLst>
          </a:custGeom>
          <a:solidFill>
            <a:srgbClr val="CB34A5"/>
          </a:solidFill>
        </p:spPr>
      </p:sp>
      <p:sp>
        <p:nvSpPr>
          <p:cNvPr id="10" name="Freeform 10"/>
          <p:cNvSpPr/>
          <p:nvPr/>
        </p:nvSpPr>
        <p:spPr>
          <a:xfrm flipH="1">
            <a:off x="1028700" y="4838700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4000181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5" name="TextBox 15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6" name="Freeform 16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8" name="TextBox 18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2779030" y="8337550"/>
            <a:ext cx="2442301" cy="920618"/>
            <a:chOff x="0" y="0"/>
            <a:chExt cx="643240" cy="2424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3240" cy="242467"/>
            </a:xfrm>
            <a:custGeom>
              <a:avLst/>
              <a:gdLst/>
              <a:ahLst/>
              <a:cxnLst/>
              <a:rect l="l" t="t" r="r" b="b"/>
              <a:pathLst>
                <a:path w="643240" h="242467">
                  <a:moveTo>
                    <a:pt x="121234" y="0"/>
                  </a:moveTo>
                  <a:lnTo>
                    <a:pt x="522006" y="0"/>
                  </a:lnTo>
                  <a:cubicBezTo>
                    <a:pt x="554159" y="0"/>
                    <a:pt x="584996" y="12773"/>
                    <a:pt x="607731" y="35509"/>
                  </a:cubicBezTo>
                  <a:cubicBezTo>
                    <a:pt x="630467" y="58244"/>
                    <a:pt x="643240" y="89080"/>
                    <a:pt x="643240" y="121234"/>
                  </a:cubicBezTo>
                  <a:lnTo>
                    <a:pt x="643240" y="121234"/>
                  </a:lnTo>
                  <a:cubicBezTo>
                    <a:pt x="643240" y="188189"/>
                    <a:pt x="588962" y="242467"/>
                    <a:pt x="522006" y="242467"/>
                  </a:cubicBezTo>
                  <a:lnTo>
                    <a:pt x="121234" y="242467"/>
                  </a:lnTo>
                  <a:cubicBezTo>
                    <a:pt x="89080" y="242467"/>
                    <a:pt x="58244" y="229695"/>
                    <a:pt x="35509" y="206959"/>
                  </a:cubicBezTo>
                  <a:cubicBezTo>
                    <a:pt x="12773" y="184223"/>
                    <a:pt x="0" y="153387"/>
                    <a:pt x="0" y="121234"/>
                  </a:cubicBezTo>
                  <a:lnTo>
                    <a:pt x="0" y="121234"/>
                  </a:lnTo>
                  <a:cubicBezTo>
                    <a:pt x="0" y="89080"/>
                    <a:pt x="12773" y="58244"/>
                    <a:pt x="35509" y="35509"/>
                  </a:cubicBezTo>
                  <a:cubicBezTo>
                    <a:pt x="58244" y="12773"/>
                    <a:pt x="89080" y="0"/>
                    <a:pt x="121234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43240" cy="2900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 halaman agenda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2191889"/>
            <a:ext cx="94107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249" dirty="0" smtClean="0">
                <a:solidFill>
                  <a:srgbClr val="FF63D8"/>
                </a:solidFill>
                <a:latin typeface="Arcade Gamer"/>
              </a:rPr>
              <a:t>PENGERTIAN FLET</a:t>
            </a:r>
            <a:endParaRPr lang="en-US" sz="6249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6423492" y="5422456"/>
            <a:ext cx="978075" cy="934061"/>
          </a:xfrm>
          <a:prstGeom prst="rect">
            <a:avLst/>
          </a:prstGeom>
        </p:spPr>
      </p:pic>
      <p:pic>
        <p:nvPicPr>
          <p:cNvPr id="1028" name="Picture 4" descr="Coding untuk yang Tidak Ingin Jadi Programmer, Apa Penting? - Info Karier.mu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76"/>
          <a:stretch/>
        </p:blipFill>
        <p:spPr bwMode="auto">
          <a:xfrm>
            <a:off x="11308609" y="2241661"/>
            <a:ext cx="5449714" cy="3529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 halaman agenda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2443961"/>
            <a:ext cx="12849901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800" dirty="0" smtClean="0">
                <a:solidFill>
                  <a:srgbClr val="FF63D8"/>
                </a:solidFill>
                <a:latin typeface="Arcade Gamer"/>
              </a:rPr>
              <a:t>DESKRIPSI KALKULATOR USIA</a:t>
            </a:r>
            <a:endParaRPr lang="en-US" sz="8800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7" name="Freeform 27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 b="-10100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 b="-429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000">
            <a:off x="-275242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77000" y="1943100"/>
            <a:ext cx="10515600" cy="5181601"/>
            <a:chOff x="0" y="0"/>
            <a:chExt cx="1633792" cy="628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3792" cy="628009"/>
            </a:xfrm>
            <a:custGeom>
              <a:avLst/>
              <a:gdLst/>
              <a:ahLst/>
              <a:cxnLst/>
              <a:rect l="l" t="t" r="r" b="b"/>
              <a:pathLst>
                <a:path w="1633792" h="628009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343900"/>
            <a:ext cx="3052218" cy="898377"/>
            <a:chOff x="0" y="-40958"/>
            <a:chExt cx="803876" cy="2366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0958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ke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Arcade Gamer"/>
                </a:rPr>
                <a:t>halaman</a:t>
              </a:r>
              <a:r>
                <a:rPr lang="en-US" sz="1300" dirty="0">
                  <a:solidFill>
                    <a:srgbClr val="000000"/>
                  </a:solidFill>
                  <a:latin typeface="Arcade Gamer"/>
                </a:rPr>
                <a:t> agenda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6818572" y="2552700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686512" y="3178714"/>
            <a:ext cx="5104688" cy="287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4400" dirty="0" smtClean="0">
                <a:solidFill>
                  <a:srgbClr val="FF63D8"/>
                </a:solidFill>
                <a:latin typeface="Arcade Gamer"/>
              </a:rPr>
              <a:t>DESKRIPSI </a:t>
            </a:r>
          </a:p>
          <a:p>
            <a:pPr algn="ctr">
              <a:lnSpc>
                <a:spcPts val="7839"/>
              </a:lnSpc>
            </a:pPr>
            <a:r>
              <a:rPr lang="en-US" sz="4400" dirty="0" smtClean="0">
                <a:solidFill>
                  <a:srgbClr val="FF63D8"/>
                </a:solidFill>
                <a:latin typeface="Arcade Gamer"/>
              </a:rPr>
              <a:t>KALKULATOR USIA</a:t>
            </a:r>
            <a:endParaRPr lang="en-US" sz="4400" dirty="0">
              <a:solidFill>
                <a:srgbClr val="FF63D8"/>
              </a:solidFill>
              <a:latin typeface="Arcade Game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391400" y="2514749"/>
            <a:ext cx="9067800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Kalkulator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Usia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merupakan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atau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alat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dapat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digunakan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menghitung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usia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seseorang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berdasarkan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lahir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dimasukkan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.</a:t>
            </a:r>
          </a:p>
          <a:p>
            <a:pPr>
              <a:lnSpc>
                <a:spcPts val="3360"/>
              </a:lnSpc>
            </a:pPr>
            <a:endParaRPr lang="en-US" sz="2400" dirty="0">
              <a:solidFill>
                <a:srgbClr val="FFFFFF"/>
              </a:solidFill>
              <a:latin typeface="Disket Mono"/>
            </a:endParaRPr>
          </a:p>
          <a:p>
            <a:pPr>
              <a:lnSpc>
                <a:spcPts val="3360"/>
              </a:lnSpc>
            </a:pPr>
            <a:r>
              <a:rPr lang="en-US" sz="2400" dirty="0" err="1" smtClean="0">
                <a:solidFill>
                  <a:srgbClr val="FFFFFF"/>
                </a:solidFill>
                <a:latin typeface="Disket Mono"/>
              </a:rPr>
              <a:t>Aplikasi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menggunakan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perhitungan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sederhana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berdasarkan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perbandingan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lahir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berjalan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mendapatkan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perkiraan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usia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pengguna</a:t>
            </a:r>
            <a:r>
              <a:rPr lang="en-US" sz="2400" dirty="0" smtClean="0">
                <a:solidFill>
                  <a:srgbClr val="FFFFFF"/>
                </a:solidFill>
                <a:latin typeface="Disket Mono"/>
              </a:rPr>
              <a:t>.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507255" y="697028"/>
            <a:ext cx="3052218" cy="717550"/>
            <a:chOff x="0" y="0"/>
            <a:chExt cx="803876" cy="188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 halaman agenda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19050" y="3239418"/>
            <a:ext cx="12849901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800" dirty="0" smtClean="0">
                <a:solidFill>
                  <a:srgbClr val="FF63D8"/>
                </a:solidFill>
                <a:latin typeface="Arcade Gamer"/>
              </a:rPr>
              <a:t>STRUKTUR KODE</a:t>
            </a:r>
            <a:endParaRPr lang="en-US" sz="8800" dirty="0">
              <a:solidFill>
                <a:srgbClr val="FF63D8"/>
              </a:solidFill>
              <a:latin typeface="Arcade Game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7" name="Freeform 27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 r="-419968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 b="-10100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 b="-4299"/>
            </a:stretch>
          </a:blipFill>
        </p:spPr>
      </p:sp>
    </p:spTree>
    <p:extLst>
      <p:ext uri="{BB962C8B-B14F-4D97-AF65-F5344CB8AC3E}">
        <p14:creationId xmlns:p14="http://schemas.microsoft.com/office/powerpoint/2010/main" val="28692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6864" y="7505699"/>
            <a:ext cx="11282936" cy="2054559"/>
            <a:chOff x="0" y="-17760"/>
            <a:chExt cx="2971638" cy="541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1465" cy="483969"/>
            </a:xfrm>
            <a:custGeom>
              <a:avLst/>
              <a:gdLst/>
              <a:ahLst/>
              <a:cxnLst/>
              <a:rect l="l" t="t" r="r" b="b"/>
              <a:pathLst>
                <a:path w="2921465" h="483969">
                  <a:moveTo>
                    <a:pt x="34199" y="0"/>
                  </a:moveTo>
                  <a:lnTo>
                    <a:pt x="2887265" y="0"/>
                  </a:lnTo>
                  <a:cubicBezTo>
                    <a:pt x="2896335" y="0"/>
                    <a:pt x="2905034" y="3603"/>
                    <a:pt x="2911448" y="10017"/>
                  </a:cubicBezTo>
                  <a:cubicBezTo>
                    <a:pt x="2917861" y="16430"/>
                    <a:pt x="2921465" y="25129"/>
                    <a:pt x="2921465" y="34199"/>
                  </a:cubicBezTo>
                  <a:lnTo>
                    <a:pt x="2921465" y="449769"/>
                  </a:lnTo>
                  <a:cubicBezTo>
                    <a:pt x="2921465" y="468657"/>
                    <a:pt x="2906153" y="483969"/>
                    <a:pt x="2887265" y="483969"/>
                  </a:cubicBezTo>
                  <a:lnTo>
                    <a:pt x="34199" y="483969"/>
                  </a:lnTo>
                  <a:cubicBezTo>
                    <a:pt x="25129" y="483969"/>
                    <a:pt x="16430" y="480366"/>
                    <a:pt x="10017" y="473952"/>
                  </a:cubicBezTo>
                  <a:cubicBezTo>
                    <a:pt x="3603" y="467538"/>
                    <a:pt x="0" y="458840"/>
                    <a:pt x="0" y="449769"/>
                  </a:cubicBezTo>
                  <a:lnTo>
                    <a:pt x="0" y="34199"/>
                  </a:lnTo>
                  <a:cubicBezTo>
                    <a:pt x="0" y="15312"/>
                    <a:pt x="15312" y="0"/>
                    <a:pt x="341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50173" y="-17760"/>
              <a:ext cx="2921465" cy="5411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  <a:r>
                <a:rPr lang="en-US" sz="2399" dirty="0" smtClean="0">
                  <a:solidFill>
                    <a:srgbClr val="FFFFFF"/>
                  </a:solidFill>
                  <a:latin typeface="Disket Mono"/>
                </a:rPr>
                <a:t>    </a:t>
              </a:r>
              <a:r>
                <a:rPr lang="nn-NO" sz="2399" dirty="0">
                  <a:solidFill>
                    <a:srgbClr val="FFFFFF"/>
                  </a:solidFill>
                  <a:latin typeface="Disket Mono"/>
                </a:rPr>
                <a:t>Berikut Adalah Struktur Kode Dari Aplikasi </a:t>
              </a:r>
              <a:r>
                <a:rPr lang="nn-NO" sz="2399" dirty="0" smtClean="0">
                  <a:solidFill>
                    <a:srgbClr val="FFFFFF"/>
                  </a:solidFill>
                  <a:latin typeface="Disket Mono"/>
                </a:rPr>
                <a:t>	Kalkulator Usia</a:t>
              </a:r>
              <a:endParaRPr lang="nn-NO" sz="2399" dirty="0">
                <a:solidFill>
                  <a:srgbClr val="FFFFFF"/>
                </a:solidFill>
                <a:latin typeface="Disket Mono"/>
              </a:endParaRPr>
            </a:p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Disket Mono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6693493" y="818285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3395" y="9455582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9735035"/>
            <a:ext cx="21945600" cy="1103930"/>
            <a:chOff x="0" y="0"/>
            <a:chExt cx="29260800" cy="14719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flipV="1">
            <a:off x="-185970" y="-2970876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13256" y="1714500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3395" y="8370436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3395" y="7827863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884845" y="4884451"/>
            <a:ext cx="2472466" cy="2943412"/>
          </a:xfrm>
          <a:prstGeom prst="rect">
            <a:avLst/>
          </a:prstGeom>
        </p:spPr>
      </p:pic>
      <p:sp>
        <p:nvSpPr>
          <p:cNvPr id="25" name="Freeform 25"/>
          <p:cNvSpPr/>
          <p:nvPr/>
        </p:nvSpPr>
        <p:spPr>
          <a:xfrm>
            <a:off x="1323395" y="8913009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594969" y="8496180"/>
            <a:ext cx="3052218" cy="717550"/>
            <a:chOff x="0" y="0"/>
            <a:chExt cx="803876" cy="1889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</a:rPr>
                <a:t>ke halaman agenda</a:t>
              </a:r>
            </a:p>
          </p:txBody>
        </p:sp>
      </p:grpSp>
      <p:pic>
        <p:nvPicPr>
          <p:cNvPr id="37" name="Picture 36" descr="C:\Users\LENOVO\Pictures\Screenshots\Screenshot (19).png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495300"/>
            <a:ext cx="11620498" cy="6705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16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6611600" y="5402465"/>
            <a:ext cx="861963" cy="1722235"/>
          </a:xfrm>
          <a:prstGeom prst="rect">
            <a:avLst/>
          </a:prstGeom>
        </p:spPr>
      </p:pic>
      <p:pic>
        <p:nvPicPr>
          <p:cNvPr id="41" name="Picture 17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162139" y="248686"/>
            <a:ext cx="1077656" cy="114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81601" y="1102880"/>
            <a:ext cx="6019799" cy="8765020"/>
            <a:chOff x="0" y="0"/>
            <a:chExt cx="1138513" cy="425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8513" cy="425905"/>
            </a:xfrm>
            <a:custGeom>
              <a:avLst/>
              <a:gdLst/>
              <a:ahLst/>
              <a:cxnLst/>
              <a:rect l="l" t="t" r="r" b="b"/>
              <a:pathLst>
                <a:path w="1138513" h="425905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endParaRPr lang="en-US" sz="2200" dirty="0">
                <a:solidFill>
                  <a:srgbClr val="FFFFFF"/>
                </a:solidFill>
                <a:latin typeface="Arcade Gamer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7200" y="3009900"/>
            <a:ext cx="4305300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TERDAPAT </a:t>
            </a: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BEBERAPA FUNGSI DAN ELEMEN YANG DIGUNAKAN. </a:t>
            </a:r>
          </a:p>
          <a:p>
            <a:pPr algn="ctr">
              <a:lnSpc>
                <a:spcPts val="3080"/>
              </a:lnSpc>
            </a:pPr>
            <a:endParaRPr lang="en-US" sz="2800" spc="300" dirty="0" smtClean="0">
              <a:solidFill>
                <a:srgbClr val="FFFFFF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BERIKUT</a:t>
            </a: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ADALAH RINCIAN </a:t>
            </a: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 DAN </a:t>
            </a:r>
          </a:p>
          <a:p>
            <a:pPr algn="ctr">
              <a:lnSpc>
                <a:spcPts val="3080"/>
              </a:lnSpc>
            </a:pPr>
            <a:r>
              <a:rPr lang="en-US" sz="2800" spc="300" dirty="0" smtClean="0">
                <a:solidFill>
                  <a:srgbClr val="FFFFFF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 YANG DIGUNAKAN:</a:t>
            </a:r>
            <a:endParaRPr lang="en-US" sz="2800" spc="300" dirty="0">
              <a:solidFill>
                <a:srgbClr val="FFFFFF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723900"/>
            <a:ext cx="6073108" cy="192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000" dirty="0">
                <a:solidFill>
                  <a:srgbClr val="FF63D8"/>
                </a:solidFill>
                <a:latin typeface="Arcade Gamer"/>
              </a:rPr>
              <a:t>FUNGSI </a:t>
            </a:r>
            <a:r>
              <a:rPr lang="en-US" sz="6000" dirty="0" smtClean="0">
                <a:solidFill>
                  <a:srgbClr val="FF63D8"/>
                </a:solidFill>
                <a:latin typeface="Arcade Gamer"/>
              </a:rPr>
              <a:t>DAN </a:t>
            </a:r>
            <a:r>
              <a:rPr lang="en-US" sz="6000" dirty="0">
                <a:solidFill>
                  <a:srgbClr val="FF63D8"/>
                </a:solidFill>
                <a:latin typeface="Arcade Gamer"/>
              </a:rPr>
              <a:t>ELEMEN </a:t>
            </a:r>
            <a:endParaRPr lang="en-US" sz="6000" dirty="0">
              <a:solidFill>
                <a:srgbClr val="FF63D8"/>
              </a:solidFill>
              <a:latin typeface="Arcade Game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1353800" y="1102880"/>
            <a:ext cx="6705600" cy="8765020"/>
            <a:chOff x="0" y="0"/>
            <a:chExt cx="1138513" cy="4259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8513" cy="425905"/>
            </a:xfrm>
            <a:custGeom>
              <a:avLst/>
              <a:gdLst/>
              <a:ahLst/>
              <a:cxnLst/>
              <a:rect l="l" t="t" r="r" b="b"/>
              <a:pathLst>
                <a:path w="1138513" h="425905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endParaRPr lang="en-US" sz="2200" dirty="0">
                <a:solidFill>
                  <a:srgbClr val="FFFFFF"/>
                </a:solidFill>
                <a:latin typeface="Arcade Gamer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715000" y="1430595"/>
            <a:ext cx="49530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:</a:t>
            </a:r>
          </a:p>
          <a:p>
            <a:endParaRPr lang="en-US" sz="28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main(page: </a:t>
            </a:r>
            <a:r>
              <a:rPr lang="en-US" sz="2800" b="1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ft.Page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):</a:t>
            </a:r>
          </a:p>
          <a:p>
            <a:endParaRPr lang="en-US" sz="28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</a:t>
            </a:r>
            <a:r>
              <a:rPr lang="en-US" sz="28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utama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menentukan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struktur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aplikasi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mengatur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halaman</a:t>
            </a:r>
            <a:r>
              <a:rPr lang="en-US" sz="28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2. </a:t>
            </a:r>
            <a:r>
              <a:rPr lang="en-US" sz="2800" b="1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btn_click</a:t>
            </a:r>
            <a:r>
              <a:rPr lang="en-US" sz="2800" b="1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(e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):</a:t>
            </a:r>
          </a:p>
          <a:p>
            <a:endParaRPr lang="en-US" sz="28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</a:t>
            </a:r>
            <a:r>
              <a:rPr lang="en-US" sz="28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yang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dijalankan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saat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tombol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"</a:t>
            </a:r>
            <a:r>
              <a:rPr lang="en-US" sz="2800" b="1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Hitung</a:t>
            </a:r>
            <a:r>
              <a:rPr lang="en-US" sz="2800" b="1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!"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ditekan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Menggunakan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input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pengguna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menghitung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umur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menampilkan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hasilnya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pesan</a:t>
            </a:r>
            <a:r>
              <a:rPr lang="en-US" sz="2800" dirty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dialog.</a:t>
            </a:r>
            <a:endParaRPr lang="en-GB" sz="28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82400" y="1181100"/>
            <a:ext cx="6172200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:</a:t>
            </a:r>
          </a:p>
          <a:p>
            <a:endParaRPr lang="en-US" sz="2100" spc="3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‘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Tahun_sekarang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=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Ft.Textfield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(label="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Sekarang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")’</a:t>
            </a:r>
          </a:p>
          <a:p>
            <a:pPr lvl="1"/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	</a:t>
            </a:r>
          </a:p>
          <a:p>
            <a:pPr lvl="1"/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Input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Teks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Pengguna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Memasukkan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Sekarang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pPr lvl="1"/>
            <a:endParaRPr lang="en-US" sz="2100" spc="3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‘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Tahun_kelahiran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=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Ft.Textfield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(label="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Kelahiran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")’</a:t>
            </a:r>
          </a:p>
          <a:p>
            <a:pPr lvl="1"/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	</a:t>
            </a:r>
          </a:p>
          <a:p>
            <a:pPr lvl="1"/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Input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Teks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Pengguna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Memasukkan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Tahun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Kelahiran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pPr lvl="1"/>
            <a:endParaRPr lang="en-US" sz="2100" spc="3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‘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Ft.Elevatedbutton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("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hitung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!",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On_click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=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btn_click</a:t>
            </a: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)’</a:t>
            </a:r>
          </a:p>
          <a:p>
            <a:pPr lvl="1"/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	</a:t>
            </a:r>
          </a:p>
          <a:p>
            <a:pPr lvl="1"/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Tombol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Yang,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Saat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Ditekan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, Akan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Menjalankan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Fungsi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Btn_click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Menghitung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Umur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pPr lvl="1"/>
            <a:endParaRPr lang="en-US" sz="2100" spc="300" dirty="0" smtClean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b="1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‘</a:t>
            </a:r>
            <a:r>
              <a:rPr lang="en-US" sz="2100" b="1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Ft.Alertdialog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’</a:t>
            </a:r>
          </a:p>
          <a:p>
            <a:pPr lvl="1"/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	</a:t>
            </a:r>
          </a:p>
          <a:p>
            <a:pPr lvl="1"/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Elemen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Dialog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Untuk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Menampilkan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Hasil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Perhitungan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Umur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Kepada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 </a:t>
            </a:r>
            <a:r>
              <a:rPr lang="en-US" sz="2100" spc="300" dirty="0" err="1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Pengguna</a:t>
            </a:r>
            <a:r>
              <a:rPr lang="en-US" sz="2100" spc="300" dirty="0" smtClean="0">
                <a:solidFill>
                  <a:schemeClr val="bg1"/>
                </a:solidFill>
                <a:latin typeface="Nirmala UI Semilight" pitchFamily="34" charset="0"/>
                <a:ea typeface="Nirmala UI Semilight" pitchFamily="34" charset="0"/>
                <a:cs typeface="Nirmala UI Semilight" pitchFamily="34" charset="0"/>
              </a:rPr>
              <a:t>.</a:t>
            </a:r>
          </a:p>
          <a:p>
            <a:endParaRPr lang="en-US" sz="2100" spc="300" dirty="0">
              <a:solidFill>
                <a:schemeClr val="bg1"/>
              </a:solidFill>
              <a:latin typeface="Nirmala UI Semilight" pitchFamily="34" charset="0"/>
              <a:ea typeface="Nirmala UI Semilight" pitchFamily="34" charset="0"/>
              <a:cs typeface="Nirmala UI Semilight" pitchFamily="34" charset="0"/>
            </a:endParaRPr>
          </a:p>
        </p:txBody>
      </p:sp>
      <p:pic>
        <p:nvPicPr>
          <p:cNvPr id="30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25132" y="423492"/>
            <a:ext cx="905668" cy="1443408"/>
          </a:xfrm>
          <a:prstGeom prst="rect">
            <a:avLst/>
          </a:prstGeom>
        </p:spPr>
      </p:pic>
      <p:sp>
        <p:nvSpPr>
          <p:cNvPr id="31" name="Freeform 7"/>
          <p:cNvSpPr/>
          <p:nvPr/>
        </p:nvSpPr>
        <p:spPr>
          <a:xfrm>
            <a:off x="533691" y="7734591"/>
            <a:ext cx="2285709" cy="2285709"/>
          </a:xfrm>
          <a:custGeom>
            <a:avLst/>
            <a:gdLst/>
            <a:ahLst/>
            <a:cxnLst/>
            <a:rect l="l" t="t" r="r" b="b"/>
            <a:pathLst>
              <a:path w="2285709" h="2285709">
                <a:moveTo>
                  <a:pt x="0" y="0"/>
                </a:moveTo>
                <a:lnTo>
                  <a:pt x="2285709" y="0"/>
                </a:lnTo>
                <a:lnTo>
                  <a:pt x="2285709" y="2285710"/>
                </a:lnTo>
                <a:lnTo>
                  <a:pt x="0" y="2285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8"/>
          <p:cNvSpPr/>
          <p:nvPr/>
        </p:nvSpPr>
        <p:spPr>
          <a:xfrm>
            <a:off x="1999800" y="9410700"/>
            <a:ext cx="2038800" cy="593106"/>
          </a:xfrm>
          <a:custGeom>
            <a:avLst/>
            <a:gdLst/>
            <a:ahLst/>
            <a:cxnLst/>
            <a:rect l="l" t="t" r="r" b="b"/>
            <a:pathLst>
              <a:path w="2038800" h="593106">
                <a:moveTo>
                  <a:pt x="0" y="0"/>
                </a:moveTo>
                <a:lnTo>
                  <a:pt x="2038800" y="0"/>
                </a:lnTo>
                <a:lnTo>
                  <a:pt x="2038800" y="593106"/>
                </a:lnTo>
                <a:lnTo>
                  <a:pt x="0" y="59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64748" y="8576892"/>
            <a:ext cx="1331252" cy="1365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358</Words>
  <Application>Microsoft Office PowerPoint</Application>
  <PresentationFormat>Custom</PresentationFormat>
  <Paragraphs>114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Garet</vt:lpstr>
      <vt:lpstr>Disket Mono</vt:lpstr>
      <vt:lpstr>Arcade Gamer</vt:lpstr>
      <vt:lpstr>Nirmala UI Semilight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Hitam Hijau Neon Merah Muda Neon Trendi Ilustratif Kreatif</dc:title>
  <dc:creator>LENOVO</dc:creator>
  <cp:lastModifiedBy>LENOVO</cp:lastModifiedBy>
  <cp:revision>26</cp:revision>
  <dcterms:created xsi:type="dcterms:W3CDTF">2006-08-16T00:00:00Z</dcterms:created>
  <dcterms:modified xsi:type="dcterms:W3CDTF">2023-11-19T23:15:51Z</dcterms:modified>
  <dc:identifier>DAFzkPzGHng</dc:identifier>
</cp:coreProperties>
</file>